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825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Support Ticket Classifier ChatBot with RAG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4027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Transform your support operations with intelligent ticket classification powered by Retrieval-Augmented Generation technology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4841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By Arun Srinivasan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3512" y="372070"/>
            <a:ext cx="4650819" cy="422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Intelligent Chatbot Interface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473512" y="1132999"/>
            <a:ext cx="2409230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Multi-Format Processing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473512" y="1521976"/>
            <a:ext cx="6676668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Upload PDFs and CSV files seamlessly with automatic text encoding detection and format optimization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473512" y="1873568"/>
            <a:ext cx="2350651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Real-Time Conversation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473512" y="2262545"/>
            <a:ext cx="6676668" cy="432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Engage with your documents through natural language queries and get instant, context-aware responses</a:t>
            </a:r>
            <a:endParaRPr lang="en-US" sz="10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7841" y="1149906"/>
            <a:ext cx="6676668" cy="6676668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473512" y="8130897"/>
            <a:ext cx="4470916" cy="1335762"/>
          </a:xfrm>
          <a:prstGeom prst="roundRect">
            <a:avLst>
              <a:gd name="adj" fmla="val 4255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11430" dir="2700000">
              <a:srgbClr val="e6ded2">
                <a:alpha val="100000"/>
              </a:srgbClr>
            </a:outerShdw>
          </a:effectLst>
        </p:spPr>
      </p:sp>
      <p:sp>
        <p:nvSpPr>
          <p:cNvPr id="9" name="Shape 6"/>
          <p:cNvSpPr/>
          <p:nvPr/>
        </p:nvSpPr>
        <p:spPr>
          <a:xfrm>
            <a:off x="616387" y="8273772"/>
            <a:ext cx="405884" cy="405884"/>
          </a:xfrm>
          <a:prstGeom prst="roundRect">
            <a:avLst>
              <a:gd name="adj" fmla="val 22526351"/>
            </a:avLst>
          </a:prstGeom>
          <a:solidFill>
            <a:srgbClr val="E6DED2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48" y="8362593"/>
            <a:ext cx="182642" cy="22824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616387" y="8814911"/>
            <a:ext cx="1759268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Multi-format Support</a:t>
            </a:r>
            <a:endParaRPr lang="en-US" sz="1300" dirty="0"/>
          </a:p>
        </p:txBody>
      </p:sp>
      <p:sp>
        <p:nvSpPr>
          <p:cNvPr id="12" name="Text 8"/>
          <p:cNvSpPr/>
          <p:nvPr/>
        </p:nvSpPr>
        <p:spPr>
          <a:xfrm>
            <a:off x="616387" y="9107448"/>
            <a:ext cx="4185166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PDF, CSV, and complex data structures</a:t>
            </a:r>
            <a:endParaRPr lang="en-US" sz="1050" dirty="0"/>
          </a:p>
        </p:txBody>
      </p:sp>
      <p:sp>
        <p:nvSpPr>
          <p:cNvPr id="13" name="Shape 9"/>
          <p:cNvSpPr/>
          <p:nvPr/>
        </p:nvSpPr>
        <p:spPr>
          <a:xfrm>
            <a:off x="5079683" y="8130897"/>
            <a:ext cx="4470916" cy="1335762"/>
          </a:xfrm>
          <a:prstGeom prst="roundRect">
            <a:avLst>
              <a:gd name="adj" fmla="val 4255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11430" dir="2700000">
              <a:srgbClr val="e6ded2">
                <a:alpha val="100000"/>
              </a:srgbClr>
            </a:outerShdw>
          </a:effectLst>
        </p:spPr>
      </p:sp>
      <p:sp>
        <p:nvSpPr>
          <p:cNvPr id="14" name="Shape 10"/>
          <p:cNvSpPr/>
          <p:nvPr/>
        </p:nvSpPr>
        <p:spPr>
          <a:xfrm>
            <a:off x="5222558" y="8273772"/>
            <a:ext cx="405884" cy="405884"/>
          </a:xfrm>
          <a:prstGeom prst="roundRect">
            <a:avLst>
              <a:gd name="adj" fmla="val 22526351"/>
            </a:avLst>
          </a:prstGeom>
          <a:solidFill>
            <a:srgbClr val="E6DED2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119" y="8362593"/>
            <a:ext cx="182642" cy="22824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5222558" y="8814911"/>
            <a:ext cx="1691283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Context-Aware AI</a:t>
            </a:r>
            <a:endParaRPr lang="en-US" sz="1300" dirty="0"/>
          </a:p>
        </p:txBody>
      </p:sp>
      <p:sp>
        <p:nvSpPr>
          <p:cNvPr id="17" name="Text 12"/>
          <p:cNvSpPr/>
          <p:nvPr/>
        </p:nvSpPr>
        <p:spPr>
          <a:xfrm>
            <a:off x="5222558" y="9107448"/>
            <a:ext cx="4185166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Understands content and conversation history</a:t>
            </a:r>
            <a:endParaRPr lang="en-US" sz="1050" dirty="0"/>
          </a:p>
        </p:txBody>
      </p:sp>
      <p:sp>
        <p:nvSpPr>
          <p:cNvPr id="18" name="Shape 13"/>
          <p:cNvSpPr/>
          <p:nvPr/>
        </p:nvSpPr>
        <p:spPr>
          <a:xfrm>
            <a:off x="9685853" y="8130897"/>
            <a:ext cx="4470916" cy="1335762"/>
          </a:xfrm>
          <a:prstGeom prst="roundRect">
            <a:avLst>
              <a:gd name="adj" fmla="val 4255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11430" dir="2700000">
              <a:srgbClr val="e6ded2">
                <a:alpha val="100000"/>
              </a:srgbClr>
            </a:outerShdw>
          </a:effectLst>
        </p:spPr>
      </p:sp>
      <p:sp>
        <p:nvSpPr>
          <p:cNvPr id="19" name="Shape 14"/>
          <p:cNvSpPr/>
          <p:nvPr/>
        </p:nvSpPr>
        <p:spPr>
          <a:xfrm>
            <a:off x="9828728" y="8273772"/>
            <a:ext cx="405884" cy="405884"/>
          </a:xfrm>
          <a:prstGeom prst="roundRect">
            <a:avLst>
              <a:gd name="adj" fmla="val 22526351"/>
            </a:avLst>
          </a:prstGeom>
          <a:solidFill>
            <a:srgbClr val="E6DED2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0290" y="8362593"/>
            <a:ext cx="182642" cy="228243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828728" y="8814911"/>
            <a:ext cx="1691283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Multi-Language</a:t>
            </a:r>
            <a:endParaRPr lang="en-US" sz="1300" dirty="0"/>
          </a:p>
        </p:txBody>
      </p:sp>
      <p:sp>
        <p:nvSpPr>
          <p:cNvPr id="22" name="Text 16"/>
          <p:cNvSpPr/>
          <p:nvPr/>
        </p:nvSpPr>
        <p:spPr>
          <a:xfrm>
            <a:off x="9828728" y="9107448"/>
            <a:ext cx="4185166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Handles various encodings and formats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633" y="539472"/>
            <a:ext cx="7415689" cy="613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Advanced Analytics Dashboard</a:t>
            </a:r>
            <a:endParaRPr lang="en-US" sz="3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6633" y="1544955"/>
            <a:ext cx="490418" cy="4904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86633" y="2280523"/>
            <a:ext cx="2452330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Priority Analysis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86633" y="2704743"/>
            <a:ext cx="6505932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Visualize ticket distribution across Critical, High, Medium, and Low priority levels with interactive charts</a:t>
            </a:r>
            <a:endParaRPr lang="en-US" sz="15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715" y="1544955"/>
            <a:ext cx="490418" cy="49041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37715" y="2280523"/>
            <a:ext cx="2452330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Status Tracking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7437715" y="2704743"/>
            <a:ext cx="6506051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Monitor real-time ticket status: Open, Closed, Pending Customer Response with distribution metrics</a:t>
            </a:r>
            <a:endParaRPr lang="en-US" sz="15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33" y="3724751"/>
            <a:ext cx="490418" cy="49041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86633" y="4460319"/>
            <a:ext cx="2452330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Type Classification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686633" y="4884539"/>
            <a:ext cx="6505932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Analyze ticket types including Technical Issues, Billing, Refunds, and Account Management</a:t>
            </a:r>
            <a:endParaRPr lang="en-US" sz="15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7715" y="3724751"/>
            <a:ext cx="490418" cy="49041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37715" y="4460319"/>
            <a:ext cx="2452330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Satisfaction Metrics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7437715" y="4884539"/>
            <a:ext cx="6506051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Track customer satisfaction ratings, identify trends, and measure service quality over time</a:t>
            </a:r>
            <a:endParaRPr lang="en-US" sz="15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633" y="5904548"/>
            <a:ext cx="490418" cy="49041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86633" y="6640116"/>
            <a:ext cx="2452330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Resolution Time</a:t>
            </a:r>
            <a:endParaRPr lang="en-US" sz="1900" dirty="0"/>
          </a:p>
        </p:txBody>
      </p:sp>
      <p:sp>
        <p:nvSpPr>
          <p:cNvPr id="17" name="Text 10"/>
          <p:cNvSpPr/>
          <p:nvPr/>
        </p:nvSpPr>
        <p:spPr>
          <a:xfrm>
            <a:off x="686633" y="7064335"/>
            <a:ext cx="6505932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Histograms and box plots reveal resolution patterns, bottlenecks, and performance benchmarks</a:t>
            </a:r>
            <a:endParaRPr lang="en-US" sz="150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7715" y="5904548"/>
            <a:ext cx="490418" cy="490418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437715" y="6640116"/>
            <a:ext cx="2452330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Interactive Visuals</a:t>
            </a:r>
            <a:endParaRPr lang="en-US" sz="1900" dirty="0"/>
          </a:p>
        </p:txBody>
      </p:sp>
      <p:sp>
        <p:nvSpPr>
          <p:cNvPr id="20" name="Text 12"/>
          <p:cNvSpPr/>
          <p:nvPr/>
        </p:nvSpPr>
        <p:spPr>
          <a:xfrm>
            <a:off x="7437715" y="7064335"/>
            <a:ext cx="6506051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Bar charts, pie charts, heatmaps, and correlation matrices for deep insights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2818" y="550069"/>
            <a:ext cx="7966472" cy="574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RAG-Powered Document Processing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42818" y="1606153"/>
            <a:ext cx="183594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01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642818" y="1895356"/>
            <a:ext cx="7827526" cy="2286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5" name="Text 3"/>
          <p:cNvSpPr/>
          <p:nvPr/>
        </p:nvSpPr>
        <p:spPr>
          <a:xfrm>
            <a:off x="642818" y="2032873"/>
            <a:ext cx="2296120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Vector Embeddings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642818" y="2503527"/>
            <a:ext cx="7827526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HuggingFace BGE embeddings enable semantic search and context understanding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42818" y="3118723"/>
            <a:ext cx="183594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02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642818" y="3407926"/>
            <a:ext cx="7827526" cy="2286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9" name="Text 7"/>
          <p:cNvSpPr/>
          <p:nvPr/>
        </p:nvSpPr>
        <p:spPr>
          <a:xfrm>
            <a:off x="642818" y="3545443"/>
            <a:ext cx="2642830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Qdrant Vector Database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642818" y="4016097"/>
            <a:ext cx="7827526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Lightning-fast storage and retrieval of document chunks with optimized indexing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642818" y="4631293"/>
            <a:ext cx="183594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03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642818" y="4920496"/>
            <a:ext cx="7827526" cy="2286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13" name="Text 11"/>
          <p:cNvSpPr/>
          <p:nvPr/>
        </p:nvSpPr>
        <p:spPr>
          <a:xfrm>
            <a:off x="642818" y="5058013"/>
            <a:ext cx="2296120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Smart Text Splitting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642818" y="5528667"/>
            <a:ext cx="7827526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Recursive character-based splitting ensures optimal chunk sizes for accurate retrieval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642818" y="6143863"/>
            <a:ext cx="183594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04</a:t>
            </a:r>
            <a:endParaRPr lang="en-US" sz="1400" dirty="0"/>
          </a:p>
        </p:txBody>
      </p:sp>
      <p:sp>
        <p:nvSpPr>
          <p:cNvPr id="16" name="Shape 14"/>
          <p:cNvSpPr/>
          <p:nvPr/>
        </p:nvSpPr>
        <p:spPr>
          <a:xfrm>
            <a:off x="642818" y="6433066"/>
            <a:ext cx="7827526" cy="2286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17" name="Text 15"/>
          <p:cNvSpPr/>
          <p:nvPr/>
        </p:nvSpPr>
        <p:spPr>
          <a:xfrm>
            <a:off x="642818" y="6570583"/>
            <a:ext cx="2551986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Complex CSV Handling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642818" y="7041237"/>
            <a:ext cx="7827526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Processes multi-line CSV files with embedded line breaks and special characters</a:t>
            </a:r>
            <a:endParaRPr lang="en-US" sz="1400" dirty="0"/>
          </a:p>
        </p:txBody>
      </p:sp>
      <p:pic>
        <p:nvPicPr>
          <p:cNvPr id="1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26116" y="1606153"/>
            <a:ext cx="5068967" cy="506896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9469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2461" y="2799517"/>
            <a:ext cx="4589502" cy="573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Modern Tech Stack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42461" y="3648432"/>
            <a:ext cx="6580942" cy="1947624"/>
          </a:xfrm>
          <a:prstGeom prst="roundRect">
            <a:avLst>
              <a:gd name="adj" fmla="val 3959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16510" dir="2700000">
              <a:srgbClr val="e6ded2">
                <a:alpha val="10000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665321" y="3671292"/>
            <a:ext cx="6535222" cy="550664"/>
          </a:xfrm>
          <a:prstGeom prst="roundRect">
            <a:avLst>
              <a:gd name="adj" fmla="val 9021"/>
            </a:avLst>
          </a:prstGeom>
          <a:solidFill>
            <a:srgbClr val="E6DED2">
              <a:alpha val="50000"/>
            </a:srgbClr>
          </a:solidFill>
          <a:ln/>
          <a:effectLst>
            <a:outerShdw sx="100000" sy="100000" kx="0" ky="0" algn="bl" rotWithShape="0" blurRad="0" dist="16510" dir="2700000">
              <a:srgbClr val="ccc4b8">
                <a:alpha val="100000"/>
              </a:srgbClr>
            </a:outerShdw>
          </a:effectLst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236" y="3770709"/>
            <a:ext cx="275273" cy="3442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48797" y="4405432"/>
            <a:ext cx="2433161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Groq LLM Integration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848797" y="4802267"/>
            <a:ext cx="6168271" cy="587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Llama-3.3-70B-Versatile model delivers blazing-fast inference with exceptional accuracy for support ticket analysis</a:t>
            </a:r>
            <a:endParaRPr lang="en-US" sz="1400" dirty="0"/>
          </a:p>
        </p:txBody>
      </p:sp>
      <p:sp>
        <p:nvSpPr>
          <p:cNvPr id="9" name="Shape 5"/>
          <p:cNvSpPr/>
          <p:nvPr/>
        </p:nvSpPr>
        <p:spPr>
          <a:xfrm>
            <a:off x="7406878" y="3648432"/>
            <a:ext cx="6581061" cy="1947624"/>
          </a:xfrm>
          <a:prstGeom prst="roundRect">
            <a:avLst>
              <a:gd name="adj" fmla="val 3959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16510" dir="2700000">
              <a:srgbClr val="e6ded2">
                <a:alpha val="100000"/>
              </a:srgbClr>
            </a:outerShdw>
          </a:effectLst>
        </p:spPr>
      </p:sp>
      <p:sp>
        <p:nvSpPr>
          <p:cNvPr id="10" name="Shape 6"/>
          <p:cNvSpPr/>
          <p:nvPr/>
        </p:nvSpPr>
        <p:spPr>
          <a:xfrm>
            <a:off x="7429738" y="3671292"/>
            <a:ext cx="6535341" cy="550664"/>
          </a:xfrm>
          <a:prstGeom prst="roundRect">
            <a:avLst>
              <a:gd name="adj" fmla="val 9021"/>
            </a:avLst>
          </a:prstGeom>
          <a:solidFill>
            <a:srgbClr val="E6DED2">
              <a:alpha val="50000"/>
            </a:srgbClr>
          </a:solidFill>
          <a:ln/>
          <a:effectLst>
            <a:outerShdw sx="100000" sy="100000" kx="0" ky="0" algn="bl" rotWithShape="0" blurRad="0" dist="16510" dir="2700000">
              <a:srgbClr val="ccc4b8">
                <a:alpha val="100000"/>
              </a:srgbClr>
            </a:outerShdw>
          </a:effectLst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772" y="3770709"/>
            <a:ext cx="275273" cy="3442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613213" y="4405432"/>
            <a:ext cx="2294692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Streamlit UI</a:t>
            </a:r>
            <a:endParaRPr lang="en-US" sz="1800" dirty="0"/>
          </a:p>
        </p:txBody>
      </p:sp>
      <p:sp>
        <p:nvSpPr>
          <p:cNvPr id="13" name="Text 8"/>
          <p:cNvSpPr/>
          <p:nvPr/>
        </p:nvSpPr>
        <p:spPr>
          <a:xfrm>
            <a:off x="7613213" y="4802267"/>
            <a:ext cx="6168390" cy="587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Beautiful, responsive web interface with real-time updates and intuitive navigation for seamless user experience</a:t>
            </a:r>
            <a:endParaRPr lang="en-US" sz="1400" dirty="0"/>
          </a:p>
        </p:txBody>
      </p:sp>
      <p:sp>
        <p:nvSpPr>
          <p:cNvPr id="14" name="Shape 9"/>
          <p:cNvSpPr/>
          <p:nvPr/>
        </p:nvSpPr>
        <p:spPr>
          <a:xfrm>
            <a:off x="642461" y="5779532"/>
            <a:ext cx="6580942" cy="1947624"/>
          </a:xfrm>
          <a:prstGeom prst="roundRect">
            <a:avLst>
              <a:gd name="adj" fmla="val 3959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16510" dir="2700000">
              <a:srgbClr val="e6ded2">
                <a:alpha val="100000"/>
              </a:srgbClr>
            </a:outerShdw>
          </a:effectLst>
        </p:spPr>
      </p:sp>
      <p:sp>
        <p:nvSpPr>
          <p:cNvPr id="15" name="Shape 10"/>
          <p:cNvSpPr/>
          <p:nvPr/>
        </p:nvSpPr>
        <p:spPr>
          <a:xfrm>
            <a:off x="665321" y="5802392"/>
            <a:ext cx="6535222" cy="550664"/>
          </a:xfrm>
          <a:prstGeom prst="roundRect">
            <a:avLst>
              <a:gd name="adj" fmla="val 9021"/>
            </a:avLst>
          </a:prstGeom>
          <a:solidFill>
            <a:srgbClr val="E6DED2">
              <a:alpha val="50000"/>
            </a:srgbClr>
          </a:solidFill>
          <a:ln/>
          <a:effectLst>
            <a:outerShdw sx="100000" sy="100000" kx="0" ky="0" algn="bl" rotWithShape="0" blurRad="0" dist="16510" dir="2700000">
              <a:srgbClr val="ccc4b8">
                <a:alpha val="100000"/>
              </a:srgbClr>
            </a:outerShdw>
          </a:effectLst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5236" y="5901809"/>
            <a:ext cx="275273" cy="34421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48797" y="6536531"/>
            <a:ext cx="2559368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LangChain Framework</a:t>
            </a:r>
            <a:endParaRPr lang="en-US" sz="1800" dirty="0"/>
          </a:p>
        </p:txBody>
      </p:sp>
      <p:sp>
        <p:nvSpPr>
          <p:cNvPr id="18" name="Text 12"/>
          <p:cNvSpPr/>
          <p:nvPr/>
        </p:nvSpPr>
        <p:spPr>
          <a:xfrm>
            <a:off x="848797" y="6933367"/>
            <a:ext cx="6168271" cy="587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Modular AI application development with composable components for flexible, maintainable architecture</a:t>
            </a:r>
            <a:endParaRPr lang="en-US" sz="1400" dirty="0"/>
          </a:p>
        </p:txBody>
      </p:sp>
      <p:sp>
        <p:nvSpPr>
          <p:cNvPr id="19" name="Shape 13"/>
          <p:cNvSpPr/>
          <p:nvPr/>
        </p:nvSpPr>
        <p:spPr>
          <a:xfrm>
            <a:off x="7406878" y="5779532"/>
            <a:ext cx="6581061" cy="1947624"/>
          </a:xfrm>
          <a:prstGeom prst="roundRect">
            <a:avLst>
              <a:gd name="adj" fmla="val 3959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16510" dir="2700000">
              <a:srgbClr val="e6ded2">
                <a:alpha val="100000"/>
              </a:srgbClr>
            </a:outerShdw>
          </a:effectLst>
        </p:spPr>
      </p:sp>
      <p:sp>
        <p:nvSpPr>
          <p:cNvPr id="20" name="Shape 14"/>
          <p:cNvSpPr/>
          <p:nvPr/>
        </p:nvSpPr>
        <p:spPr>
          <a:xfrm>
            <a:off x="7429738" y="5802392"/>
            <a:ext cx="6535341" cy="550664"/>
          </a:xfrm>
          <a:prstGeom prst="roundRect">
            <a:avLst>
              <a:gd name="adj" fmla="val 9021"/>
            </a:avLst>
          </a:prstGeom>
          <a:solidFill>
            <a:srgbClr val="E6DED2">
              <a:alpha val="50000"/>
            </a:srgbClr>
          </a:solidFill>
          <a:ln/>
          <a:effectLst>
            <a:outerShdw sx="100000" sy="100000" kx="0" ky="0" algn="bl" rotWithShape="0" blurRad="0" dist="16510" dir="2700000">
              <a:srgbClr val="ccc4b8">
                <a:alpha val="100000"/>
              </a:srgbClr>
            </a:outerShdw>
          </a:effectLst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9772" y="5901809"/>
            <a:ext cx="275273" cy="34421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613213" y="6536531"/>
            <a:ext cx="2294692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 Science Suite</a:t>
            </a:r>
            <a:endParaRPr lang="en-US" sz="1800" dirty="0"/>
          </a:p>
        </p:txBody>
      </p:sp>
      <p:sp>
        <p:nvSpPr>
          <p:cNvPr id="23" name="Text 16"/>
          <p:cNvSpPr/>
          <p:nvPr/>
        </p:nvSpPr>
        <p:spPr>
          <a:xfrm>
            <a:off x="7613213" y="6933367"/>
            <a:ext cx="6168390" cy="587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Pandas for data manipulation, Matplotlib and Seaborn for statistical visualization and insights generation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917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1628" y="2797135"/>
            <a:ext cx="4583549" cy="572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System Architecture</a:t>
            </a:r>
            <a:endParaRPr lang="en-US" sz="36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28" y="3644979"/>
            <a:ext cx="4449008" cy="73330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24865" y="4561523"/>
            <a:ext cx="2291715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Streamlit UI Layer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824865" y="4957882"/>
            <a:ext cx="4082534" cy="586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Responsive frontend interface for document upload and chat interactions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636" y="3644979"/>
            <a:ext cx="4449008" cy="73330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73873" y="4561523"/>
            <a:ext cx="2291715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Chatbot Manager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5273873" y="4957882"/>
            <a:ext cx="4082534" cy="586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RAG-powered processing engine coordinates between UI and AI services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9645" y="3644979"/>
            <a:ext cx="4449008" cy="73330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22882" y="4561523"/>
            <a:ext cx="2291715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Groq LLM API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9722882" y="4957882"/>
            <a:ext cx="4082534" cy="586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High-performance language model generates intelligent responses</a:t>
            </a:r>
            <a:endParaRPr lang="en-US" sz="1400" dirty="0"/>
          </a:p>
        </p:txBody>
      </p:sp>
      <p:sp>
        <p:nvSpPr>
          <p:cNvPr id="13" name="Shape 7"/>
          <p:cNvSpPr/>
          <p:nvPr/>
        </p:nvSpPr>
        <p:spPr>
          <a:xfrm>
            <a:off x="641628" y="6025630"/>
            <a:ext cx="13347144" cy="30480"/>
          </a:xfrm>
          <a:prstGeom prst="rect">
            <a:avLst/>
          </a:prstGeom>
          <a:solidFill>
            <a:srgbClr val="4C4C4C">
              <a:alpha val="50000"/>
            </a:srgbClr>
          </a:solidFill>
          <a:ln/>
        </p:spPr>
      </p:sp>
      <p:sp>
        <p:nvSpPr>
          <p:cNvPr id="14" name="Text 8"/>
          <p:cNvSpPr/>
          <p:nvPr/>
        </p:nvSpPr>
        <p:spPr>
          <a:xfrm>
            <a:off x="641628" y="6445448"/>
            <a:ext cx="2750106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Vector Database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641628" y="6972419"/>
            <a:ext cx="6449973" cy="586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Qdrant powers semantic search with efficient vector storage and retrieval for document chunks</a:t>
            </a:r>
            <a:endParaRPr lang="en-US" sz="1400" dirty="0"/>
          </a:p>
        </p:txBody>
      </p:sp>
      <p:sp>
        <p:nvSpPr>
          <p:cNvPr id="16" name="Text 10"/>
          <p:cNvSpPr/>
          <p:nvPr/>
        </p:nvSpPr>
        <p:spPr>
          <a:xfrm>
            <a:off x="7546419" y="6445448"/>
            <a:ext cx="2750106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Analytics Engine</a:t>
            </a:r>
            <a:endParaRPr lang="en-US" sz="2150" dirty="0"/>
          </a:p>
        </p:txBody>
      </p:sp>
      <p:sp>
        <p:nvSpPr>
          <p:cNvPr id="17" name="Text 11"/>
          <p:cNvSpPr/>
          <p:nvPr/>
        </p:nvSpPr>
        <p:spPr>
          <a:xfrm>
            <a:off x="7546419" y="6972419"/>
            <a:ext cx="6449973" cy="586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Helpdesk Analytics Dashboard processes ticket data for actionable insights and visualizations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6368" y="554474"/>
            <a:ext cx="4999792" cy="624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Project Structure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186368" y="1479233"/>
            <a:ext cx="7744063" cy="1182767"/>
          </a:xfrm>
          <a:prstGeom prst="roundRect">
            <a:avLst>
              <a:gd name="adj" fmla="val 7102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17780" dir="2700000">
              <a:srgbClr val="ccc4b8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393894" y="1686758"/>
            <a:ext cx="2499836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📄</a:t>
            </a:r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 new.py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393894" y="2134433"/>
            <a:ext cx="7329011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Main Streamlit application orchestrating the entire system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6186368" y="2861905"/>
            <a:ext cx="7744063" cy="1182767"/>
          </a:xfrm>
          <a:prstGeom prst="roundRect">
            <a:avLst>
              <a:gd name="adj" fmla="val 7102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17780" dir="2700000">
              <a:srgbClr val="ccc4b8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6393894" y="3069431"/>
            <a:ext cx="2499836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🤖</a:t>
            </a:r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 chatbot.py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6393894" y="3517106"/>
            <a:ext cx="7329011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Chatbot manager with RAG integration and conversation handling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186368" y="4244578"/>
            <a:ext cx="7744063" cy="1182767"/>
          </a:xfrm>
          <a:prstGeom prst="roundRect">
            <a:avLst>
              <a:gd name="adj" fmla="val 7102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17780" dir="2700000">
              <a:srgbClr val="ccc4b8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393894" y="4452104"/>
            <a:ext cx="3025140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📊</a:t>
            </a:r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 helpdesk_analytics.py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393894" y="4899779"/>
            <a:ext cx="7329011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Analytics and visualization engine for ticket insights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186368" y="5627251"/>
            <a:ext cx="7744063" cy="1182767"/>
          </a:xfrm>
          <a:prstGeom prst="roundRect">
            <a:avLst>
              <a:gd name="adj" fmla="val 7102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17780" dir="2700000">
              <a:srgbClr val="ccc4b8">
                <a:alpha val="10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6393894" y="5834777"/>
            <a:ext cx="2499836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🔧</a:t>
            </a:r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 vectors.py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6393894" y="6282452"/>
            <a:ext cx="7329011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Vector embeddings and document processing utilities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6186368" y="7034927"/>
            <a:ext cx="7744063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Complete package includes: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requirements.txt for dependencies, Streamlit configuration, MIT License, and comprehensive documentation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2025-10-14T17:50:56Z</dcterms:created>
  <dcterms:modified xsi:type="dcterms:W3CDTF">2025-10-14T17:50:56Z</dcterms:modified>
</cp:coreProperties>
</file>